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Proxima Nova"/>
      <p:regular r:id="rId10"/>
      <p:bold r:id="rId11"/>
      <p:italic r:id="rId12"/>
      <p:boldItalic r:id="rId13"/>
    </p:embeddedFont>
    <p:embeddedFont>
      <p:font typeface="Nunito"/>
      <p:regular r:id="rId14"/>
      <p:bold r:id="rId15"/>
      <p:italic r:id="rId16"/>
      <p:boldItalic r:id="rId17"/>
    </p:embeddedFont>
    <p:embeddedFont>
      <p:font typeface="Maven Pro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roximaNova-bold.fntdata"/><Relationship Id="rId10" Type="http://schemas.openxmlformats.org/officeDocument/2006/relationships/font" Target="fonts/ProximaNova-regular.fntdata"/><Relationship Id="rId13" Type="http://schemas.openxmlformats.org/officeDocument/2006/relationships/font" Target="fonts/ProximaNova-boldItalic.fntdata"/><Relationship Id="rId12" Type="http://schemas.openxmlformats.org/officeDocument/2006/relationships/font" Target="fonts/ProximaNova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.fntdata"/><Relationship Id="rId14" Type="http://schemas.openxmlformats.org/officeDocument/2006/relationships/font" Target="fonts/Nunito-regular.fntdata"/><Relationship Id="rId17" Type="http://schemas.openxmlformats.org/officeDocument/2006/relationships/font" Target="fonts/Nunito-boldItalic.fntdata"/><Relationship Id="rId16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MavenPro-bold.fntdata"/><Relationship Id="rId6" Type="http://schemas.openxmlformats.org/officeDocument/2006/relationships/slide" Target="slides/slide1.xml"/><Relationship Id="rId18" Type="http://schemas.openxmlformats.org/officeDocument/2006/relationships/font" Target="fonts/MavenPr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ec04337a3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ec04337a3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7d765f64e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7d765f64e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hamhash.com/one (research paper)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7e8caf6307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7e8caf6307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hamhash.com/one (research paper)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rive.google.com/file/d/1HHQjGfJguZt5KfgQZ6n6uYQYOJT2cajz/view?usp=sharing" TargetMode="External"/><Relationship Id="rId4" Type="http://schemas.openxmlformats.org/officeDocument/2006/relationships/hyperlink" Target="mailto:annieli@umich.edu" TargetMode="External"/><Relationship Id="rId5" Type="http://schemas.openxmlformats.org/officeDocument/2006/relationships/hyperlink" Target="https://quizlet.com/_87qoib?x=1qqt&amp;i=2q9m23" TargetMode="External"/><Relationship Id="rId6" Type="http://schemas.openxmlformats.org/officeDocument/2006/relationships/hyperlink" Target="https://quizlet.com/_87qqpn?x=1qqt&amp;i=2q9m23" TargetMode="External"/><Relationship Id="rId7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eb.eecs.umich.edu/~angstadt/papers/rapid-debugging-asplos-2019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mailto:annieli@umich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778475" y="475875"/>
            <a:ext cx="64593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Training: Week 6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784800" y="1946275"/>
            <a:ext cx="75744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Reading Training: EECS 183 Transfer Training Study</a:t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538150" y="556750"/>
            <a:ext cx="85272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Weekly Diary:  </a:t>
            </a:r>
            <a:r>
              <a:rPr b="1" lang="en">
                <a:solidFill>
                  <a:srgbClr val="FF0000"/>
                </a:solidFill>
              </a:rPr>
              <a:t>https://forms.gle/CDtjEX1gET2zWxR6A</a:t>
            </a:r>
            <a:r>
              <a:rPr lang="en"/>
              <a:t>  (5 min)</a:t>
            </a:r>
            <a:endParaRPr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Ice Breakers: (5 minutes)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This is a bit harder to do these days, but go ahead and type in the chat box </a:t>
            </a:r>
            <a:br>
              <a:rPr lang="en" sz="1300"/>
            </a:br>
            <a:r>
              <a:rPr lang="en" sz="1300"/>
              <a:t>if you prefer cats or dogs - also, if you want to share either a cute cat or </a:t>
            </a:r>
            <a:br>
              <a:rPr lang="en" sz="1300"/>
            </a:br>
            <a:r>
              <a:rPr lang="en" sz="1300"/>
              <a:t>dog picture, go ahead</a:t>
            </a:r>
            <a:endParaRPr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Workbook Warmup: </a:t>
            </a:r>
            <a:r>
              <a:rPr lang="en"/>
              <a:t>More Context Clues &amp; Analogies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Individually do pages 54-66 </a:t>
            </a:r>
            <a:r>
              <a:rPr b="1" lang="en" sz="1300"/>
              <a:t>(20 min - get as far as you can in this time!) </a:t>
            </a:r>
            <a:endParaRPr b="1"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If you don't have a workbook: here is the link to the workbook to print: </a:t>
            </a:r>
            <a:r>
              <a:rPr lang="en" sz="1300" u="sng">
                <a:solidFill>
                  <a:schemeClr val="hlink"/>
                </a:solidFill>
                <a:hlinkClick r:id="rId3"/>
              </a:rPr>
              <a:t>https://drive.google.com/file/d/1HHQjGfJguZt5KfgQZ6n6uYQYOJT2cajz/view?usp=sharing</a:t>
            </a:r>
            <a:r>
              <a:rPr lang="en" sz="1300"/>
              <a:t> </a:t>
            </a:r>
            <a:endParaRPr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Send pictures of pages: X, Y, and Z (TBD at end) to (</a:t>
            </a:r>
            <a:r>
              <a:rPr lang="en" sz="1300" u="sng"/>
              <a:t>cserena@umich.edu</a:t>
            </a:r>
            <a:r>
              <a:rPr lang="en" sz="1300"/>
              <a:t>) </a:t>
            </a:r>
            <a:r>
              <a:rPr lang="en" sz="1300" u="sng">
                <a:solidFill>
                  <a:schemeClr val="hlink"/>
                </a:solidFill>
                <a:hlinkClick r:id="rId4"/>
              </a:rPr>
              <a:t>annieli@umich.edu</a:t>
            </a:r>
            <a:r>
              <a:rPr lang="en" sz="1300"/>
              <a:t> </a:t>
            </a:r>
            <a:endParaRPr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New Vocabulary:</a:t>
            </a:r>
            <a:r>
              <a:rPr lang="en"/>
              <a:t> We will be using quizlet for the vocabulary words! The new words are below and the quiz link will be: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https://quizlet.com/_87qoib?x=1qqt&amp;i=2q9m23</a:t>
            </a:r>
            <a:r>
              <a:rPr lang="en"/>
              <a:t> </a:t>
            </a:r>
            <a:endParaRPr b="1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New words: guileless, loquacious, aesthetic, gullible, lucid</a:t>
            </a:r>
            <a:endParaRPr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Use the</a:t>
            </a:r>
            <a:r>
              <a:rPr b="1" lang="en" sz="1300"/>
              <a:t> learn </a:t>
            </a:r>
            <a:r>
              <a:rPr lang="en" sz="1300"/>
              <a:t>quizlet option to learn the new words</a:t>
            </a:r>
            <a:r>
              <a:rPr b="1" lang="en" sz="1300"/>
              <a:t> </a:t>
            </a:r>
            <a:r>
              <a:rPr lang="en" sz="1300"/>
              <a:t>(in the left side bar) </a:t>
            </a:r>
            <a:r>
              <a:rPr b="1" lang="en" sz="1300"/>
              <a:t>(3-5 min)</a:t>
            </a:r>
            <a:endParaRPr b="1"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All Vocabulary:  (15 min)</a:t>
            </a:r>
            <a:endParaRPr b="1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Use</a:t>
            </a:r>
            <a:r>
              <a:rPr lang="en" sz="1300"/>
              <a:t> the </a:t>
            </a:r>
            <a:r>
              <a:rPr b="1" lang="en" sz="1300"/>
              <a:t>learn</a:t>
            </a:r>
            <a:r>
              <a:rPr lang="en" sz="1300"/>
              <a:t> option on this quiz for all the vocab words so far: </a:t>
            </a:r>
            <a:r>
              <a:rPr lang="en" sz="1300" u="sng">
                <a:solidFill>
                  <a:schemeClr val="hlink"/>
                </a:solidFill>
                <a:hlinkClick r:id="rId6"/>
              </a:rPr>
              <a:t>https://quizlet.com/_87qqpn?x=1qqt&amp;i=2q9m23</a:t>
            </a:r>
            <a:r>
              <a:rPr lang="en" sz="1300"/>
              <a:t> </a:t>
            </a:r>
            <a:endParaRPr b="1"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lang="en" sz="1300"/>
              <a:t>Use each word in a sentence - go through them again unless / until you get all of them right!</a:t>
            </a:r>
            <a:endParaRPr b="1" sz="1300"/>
          </a:p>
        </p:txBody>
      </p:sp>
      <p:pic>
        <p:nvPicPr>
          <p:cNvPr id="285" name="Google Shape;285;p14"/>
          <p:cNvPicPr preferRelativeResize="0"/>
          <p:nvPr/>
        </p:nvPicPr>
        <p:blipFill rotWithShape="1">
          <a:blip r:embed="rId7">
            <a:alphaModFix/>
          </a:blip>
          <a:srcRect b="0" l="4168" r="0" t="0"/>
          <a:stretch/>
        </p:blipFill>
        <p:spPr>
          <a:xfrm>
            <a:off x="7660175" y="0"/>
            <a:ext cx="1483825" cy="148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</a:t>
            </a:r>
            <a:endParaRPr/>
          </a:p>
        </p:txBody>
      </p:sp>
      <p:sp>
        <p:nvSpPr>
          <p:cNvPr id="291" name="Google Shape;291;p15"/>
          <p:cNvSpPr txBox="1"/>
          <p:nvPr>
            <p:ph idx="1" type="body"/>
          </p:nvPr>
        </p:nvSpPr>
        <p:spPr>
          <a:xfrm>
            <a:off x="492625" y="556750"/>
            <a:ext cx="8651400" cy="458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Goal: Charts and Figures Day 2 - We are now going to look at some more complicated figures :)</a:t>
            </a:r>
            <a:endParaRPr/>
          </a:p>
          <a:p>
            <a:pPr indent="-311150" lvl="0" marL="914400" rtl="0" algn="l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Today, we are going to practice understanding facts and figures in scientific papers again!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Notes: Today's paper is a </a:t>
            </a:r>
            <a:r>
              <a:rPr b="1" lang="en" sz="1300"/>
              <a:t>bit tougher </a:t>
            </a:r>
            <a:r>
              <a:rPr lang="en" sz="1300"/>
              <a:t>than some of the ones you've seen so far. It is more technical computer science paper that looks at how to debug a special programming language intended for hardware accelerators. </a:t>
            </a:r>
            <a:endParaRPr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A </a:t>
            </a:r>
            <a:r>
              <a:rPr b="1" lang="en" sz="1300"/>
              <a:t>hardware accelerator</a:t>
            </a:r>
            <a:r>
              <a:rPr lang="en" sz="1300"/>
              <a:t> is a custom design for a computer that allows the computer to </a:t>
            </a:r>
            <a:r>
              <a:rPr b="1" lang="en" sz="1300"/>
              <a:t>complete a specific task really really fast.</a:t>
            </a:r>
            <a:r>
              <a:rPr lang="en" sz="1300"/>
              <a:t> But, programming and debugging these custom computers can be really hard because they aren't standardized. This paper aims to help make debugging some of that programming easier.</a:t>
            </a:r>
            <a:endParaRPr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Do your best! This is hard, and it's ok if you don't understand everything. </a:t>
            </a:r>
            <a:r>
              <a:rPr b="1" lang="en" sz="1300"/>
              <a:t>Please ask the instructor about terms you don't understand or look them up online.</a:t>
            </a:r>
            <a:endParaRPr b="1"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Paper 1: </a:t>
            </a:r>
            <a:r>
              <a:rPr b="1" i="1" lang="en"/>
              <a:t>Debugging Support for Pattern-Matching Languages and Accelerators</a:t>
            </a:r>
            <a:endParaRPr b="1" i="1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https://web.eecs.umich.edu/~angstadt/papers/rapid-debugging-asplos-2019.pdf</a:t>
            </a:r>
            <a:r>
              <a:rPr lang="en"/>
              <a:t> 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Read the Abstract, Introduction, and Conclusion (</a:t>
            </a:r>
            <a:r>
              <a:rPr b="1" lang="en" sz="1300"/>
              <a:t>15 minutes)</a:t>
            </a:r>
            <a:endParaRPr b="1"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In a text file, summarize the paper and answer these four questions </a:t>
            </a:r>
            <a:r>
              <a:rPr b="1" lang="en" sz="1300"/>
              <a:t>(5 minutes)</a:t>
            </a:r>
            <a:endParaRPr b="1" sz="1300"/>
          </a:p>
          <a:p>
            <a:pPr indent="-311150" lvl="2" marL="1828800" rtl="0" algn="l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b="1" lang="en" sz="1300"/>
              <a:t>What</a:t>
            </a:r>
            <a:r>
              <a:rPr lang="en" sz="1300"/>
              <a:t> are the researchers investigating?</a:t>
            </a:r>
            <a:endParaRPr sz="1300"/>
          </a:p>
          <a:p>
            <a:pPr indent="-311150" lvl="2" marL="1828800" rtl="0" algn="l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b="1" lang="en" sz="1300"/>
              <a:t>How</a:t>
            </a:r>
            <a:r>
              <a:rPr lang="en" sz="1300"/>
              <a:t> are they investigating?</a:t>
            </a:r>
            <a:endParaRPr sz="1300"/>
          </a:p>
          <a:p>
            <a:pPr indent="-311150" lvl="2" marL="1828800" rtl="0" algn="l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b="1" lang="en" sz="1300"/>
              <a:t>Why</a:t>
            </a:r>
            <a:r>
              <a:rPr lang="en" sz="1300"/>
              <a:t> are they investigating?</a:t>
            </a:r>
            <a:endParaRPr sz="1300"/>
          </a:p>
          <a:p>
            <a:pPr indent="-311150" lvl="2" marL="1828800" rtl="0" algn="l">
              <a:spcBef>
                <a:spcPts val="0"/>
              </a:spcBef>
              <a:spcAft>
                <a:spcPts val="0"/>
              </a:spcAft>
              <a:buSzPts val="1300"/>
              <a:buChar char="■"/>
            </a:pPr>
            <a:r>
              <a:rPr b="1" lang="en" sz="1300"/>
              <a:t>What</a:t>
            </a:r>
            <a:r>
              <a:rPr lang="en" sz="1300"/>
              <a:t> do they find?</a:t>
            </a:r>
            <a:endParaRPr sz="13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13716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 </a:t>
            </a:r>
            <a:br>
              <a:rPr i="1" lang="en"/>
            </a:br>
            <a:endParaRPr i="1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 </a:t>
            </a:r>
            <a:endParaRPr/>
          </a:p>
        </p:txBody>
      </p:sp>
      <p:sp>
        <p:nvSpPr>
          <p:cNvPr id="297" name="Google Shape;297;p16"/>
          <p:cNvSpPr txBox="1"/>
          <p:nvPr>
            <p:ph idx="1" type="body"/>
          </p:nvPr>
        </p:nvSpPr>
        <p:spPr>
          <a:xfrm>
            <a:off x="492625" y="556750"/>
            <a:ext cx="8651400" cy="45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600"/>
              <a:t>Now, </a:t>
            </a:r>
            <a:r>
              <a:rPr lang="en" sz="1400"/>
              <a:t>assign session participants to one of these figures and tables: </a:t>
            </a:r>
            <a:r>
              <a:rPr lang="en" sz="1400"/>
              <a:t>Figure 1, Figure 4, Figure 5, Table 2, Table 3 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These figures </a:t>
            </a:r>
            <a:r>
              <a:rPr b="1" lang="en" sz="1400"/>
              <a:t>are harder than last week.</a:t>
            </a:r>
            <a:r>
              <a:rPr lang="en" sz="1400"/>
              <a:t> Do your best to try and answer the following questions about your figure - you may need to ask questions in the chat, look at the paper text, or look things up on line </a:t>
            </a:r>
            <a:r>
              <a:rPr b="1" lang="en" sz="1400"/>
              <a:t>(10 minutes)</a:t>
            </a:r>
            <a:endParaRPr b="1" sz="1400"/>
          </a:p>
          <a:p>
            <a:pPr indent="-317500" lvl="0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What do you learn from the figure / what does the figure show you?</a:t>
            </a:r>
            <a:endParaRPr sz="1400"/>
          </a:p>
          <a:p>
            <a:pPr indent="-317500" lvl="0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What about the figure do you find confusing?</a:t>
            </a:r>
            <a:endParaRPr sz="1400"/>
          </a:p>
          <a:p>
            <a:pPr indent="-317500" lvl="0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Do you think the figure is helpful / should it be included in the paper?</a:t>
            </a:r>
            <a:endParaRPr sz="1400"/>
          </a:p>
          <a:p>
            <a:pPr indent="-317500" lvl="0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How does the figure support the main conclusions of the paper from the introduction?</a:t>
            </a:r>
            <a:endParaRPr sz="1400"/>
          </a:p>
          <a:p>
            <a:pPr indent="-317500" lvl="0" marL="13716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Where and how does the text reference the figure?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Figure by figure, have all people who looked at that figure post their responses in the chat and go over the observations - describe the true purpose of each figure </a:t>
            </a:r>
            <a:r>
              <a:rPr b="1" lang="en" sz="1400"/>
              <a:t>(10 min)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(Instructor: please present each figure on the screen as you do so)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 the same text file, update your description of what the figure is showing you and write which figure you think was the most important and why </a:t>
            </a:r>
            <a:r>
              <a:rPr b="1" lang="en" sz="1400"/>
              <a:t>(5 min)</a:t>
            </a:r>
            <a:endParaRPr b="1"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When done, email your text file with the article summary, figure reflection, and favorite figure to (</a:t>
            </a:r>
            <a:r>
              <a:rPr b="1" lang="en" sz="1400" u="sng"/>
              <a:t>cserena@umich.edu</a:t>
            </a:r>
            <a:r>
              <a:rPr lang="en" sz="1400"/>
              <a:t>)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annieli@umich.edu</a:t>
            </a:r>
            <a:r>
              <a:rPr lang="en" sz="1400"/>
              <a:t>. We will use this for attendance. Have a great week, and stay healthy / sane :) 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